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8" r:id="rId3"/>
    <p:sldId id="259" r:id="rId4"/>
    <p:sldId id="260" r:id="rId5"/>
    <p:sldId id="279" r:id="rId6"/>
    <p:sldId id="261" r:id="rId7"/>
    <p:sldId id="262" r:id="rId8"/>
    <p:sldId id="263" r:id="rId9"/>
    <p:sldId id="264" r:id="rId10"/>
    <p:sldId id="280" r:id="rId11"/>
    <p:sldId id="28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5" r:id="rId20"/>
    <p:sldId id="283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060" y="568959"/>
            <a:ext cx="406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Verdana"/>
                <a:cs typeface="Verdana"/>
              </a:rPr>
              <a:t>Introduction </a:t>
            </a:r>
            <a:r>
              <a:rPr sz="3200" dirty="0">
                <a:latin typeface="Verdana"/>
                <a:cs typeface="Verdana"/>
              </a:rPr>
              <a:t>of</a:t>
            </a:r>
            <a:r>
              <a:rPr sz="3200" spc="-75" dirty="0">
                <a:latin typeface="Verdana"/>
                <a:cs typeface="Verdana"/>
              </a:rPr>
              <a:t> </a:t>
            </a:r>
            <a:r>
              <a:rPr sz="3200" spc="-80" dirty="0">
                <a:latin typeface="Verdana"/>
                <a:cs typeface="Verdana"/>
              </a:rPr>
              <a:t>BJT: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099820"/>
            <a:ext cx="7418070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bipolar junction </a:t>
            </a:r>
            <a:r>
              <a:rPr sz="2000" spc="-10" dirty="0">
                <a:latin typeface="Verdana"/>
                <a:cs typeface="Verdana"/>
              </a:rPr>
              <a:t>transistor </a:t>
            </a:r>
            <a:r>
              <a:rPr sz="2000" spc="-5" dirty="0">
                <a:latin typeface="Verdana"/>
                <a:cs typeface="Verdana"/>
              </a:rPr>
              <a:t>is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type </a:t>
            </a:r>
            <a:r>
              <a:rPr sz="2000" dirty="0">
                <a:latin typeface="Verdana"/>
                <a:cs typeface="Verdana"/>
              </a:rPr>
              <a:t>of </a:t>
            </a:r>
            <a:r>
              <a:rPr sz="2000" spc="-10" dirty="0">
                <a:latin typeface="Verdana"/>
                <a:cs typeface="Verdana"/>
              </a:rPr>
              <a:t>transistor </a:t>
            </a:r>
            <a:r>
              <a:rPr sz="2000" spc="-5" dirty="0">
                <a:latin typeface="Verdana"/>
                <a:cs typeface="Verdana"/>
              </a:rPr>
              <a:t>that  </a:t>
            </a:r>
            <a:r>
              <a:rPr sz="2000" spc="-10" dirty="0">
                <a:latin typeface="Verdana"/>
                <a:cs typeface="Verdana"/>
              </a:rPr>
              <a:t>relies </a:t>
            </a:r>
            <a:r>
              <a:rPr sz="2000" spc="-5" dirty="0">
                <a:latin typeface="Verdana"/>
                <a:cs typeface="Verdana"/>
              </a:rPr>
              <a:t>on </a:t>
            </a:r>
            <a:r>
              <a:rPr sz="2000" dirty="0">
                <a:latin typeface="Verdana"/>
                <a:cs typeface="Verdana"/>
              </a:rPr>
              <a:t>the </a:t>
            </a:r>
            <a:r>
              <a:rPr sz="2000" spc="-5" dirty="0">
                <a:latin typeface="Verdana"/>
                <a:cs typeface="Verdana"/>
              </a:rPr>
              <a:t>contact of </a:t>
            </a:r>
            <a:r>
              <a:rPr sz="2000" dirty="0">
                <a:latin typeface="Verdana"/>
                <a:cs typeface="Verdana"/>
              </a:rPr>
              <a:t>two </a:t>
            </a:r>
            <a:r>
              <a:rPr sz="2000" spc="-5" dirty="0">
                <a:latin typeface="Verdana"/>
                <a:cs typeface="Verdana"/>
              </a:rPr>
              <a:t>types of semiconductor for its  </a:t>
            </a:r>
            <a:r>
              <a:rPr sz="2000" spc="-10" dirty="0">
                <a:latin typeface="Verdana"/>
                <a:cs typeface="Verdana"/>
              </a:rPr>
              <a:t>operation. </a:t>
            </a:r>
            <a:r>
              <a:rPr sz="2000" dirty="0">
                <a:latin typeface="Verdana"/>
                <a:cs typeface="Verdana"/>
              </a:rPr>
              <a:t>The </a:t>
            </a:r>
            <a:r>
              <a:rPr sz="2000" spc="-5" dirty="0">
                <a:latin typeface="Verdana"/>
                <a:cs typeface="Verdana"/>
              </a:rPr>
              <a:t>name </a:t>
            </a:r>
            <a:r>
              <a:rPr sz="2000" spc="-10" dirty="0">
                <a:latin typeface="Verdana"/>
                <a:cs typeface="Verdana"/>
              </a:rPr>
              <a:t>bipolar </a:t>
            </a:r>
            <a:r>
              <a:rPr sz="2000" spc="-5" dirty="0">
                <a:latin typeface="Verdana"/>
                <a:cs typeface="Verdana"/>
              </a:rPr>
              <a:t>is adopted from its structure  whe</a:t>
            </a:r>
            <a:r>
              <a:rPr sz="2000" u="heavy" spc="-5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reby it has </a:t>
            </a:r>
            <a:r>
              <a:rPr sz="2000" u="heavy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‘two </a:t>
            </a:r>
            <a:r>
              <a:rPr sz="2000" u="heavy" spc="-5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junction’ </a:t>
            </a:r>
            <a:r>
              <a:rPr sz="2000" u="heavy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and </a:t>
            </a:r>
            <a:r>
              <a:rPr sz="2000" u="heavy" spc="-5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consist of three </a:t>
            </a:r>
            <a:r>
              <a:rPr sz="2000" u="heavy" spc="-10" dirty="0"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doped 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region.</a:t>
            </a:r>
            <a:endParaRPr sz="2000">
              <a:latin typeface="Verdana"/>
              <a:cs typeface="Verdana"/>
            </a:endParaRPr>
          </a:p>
          <a:p>
            <a:pPr marL="12700" marR="933450" indent="539750">
              <a:lnSpc>
                <a:spcPct val="100000"/>
              </a:lnSpc>
              <a:spcBef>
                <a:spcPts val="500"/>
              </a:spcBef>
            </a:pPr>
            <a:r>
              <a:rPr sz="2000" spc="-50" dirty="0">
                <a:latin typeface="Verdana"/>
                <a:cs typeface="Verdana"/>
              </a:rPr>
              <a:t>BJTs </a:t>
            </a:r>
            <a:r>
              <a:rPr sz="2000" spc="-5" dirty="0">
                <a:latin typeface="Verdana"/>
                <a:cs typeface="Verdana"/>
              </a:rPr>
              <a:t>can </a:t>
            </a:r>
            <a:r>
              <a:rPr sz="2000" dirty="0">
                <a:latin typeface="Verdana"/>
                <a:cs typeface="Verdana"/>
              </a:rPr>
              <a:t>be used as </a:t>
            </a:r>
            <a:r>
              <a:rPr sz="2000" spc="-10" dirty="0">
                <a:latin typeface="Verdana"/>
                <a:cs typeface="Verdana"/>
              </a:rPr>
              <a:t>amplifiers, </a:t>
            </a:r>
            <a:r>
              <a:rPr sz="2000" spc="-5" dirty="0">
                <a:latin typeface="Verdana"/>
                <a:cs typeface="Verdana"/>
              </a:rPr>
              <a:t>switches, or in  oscillators.</a:t>
            </a:r>
            <a:endParaRPr sz="2000">
              <a:latin typeface="Verdana"/>
              <a:cs typeface="Verdana"/>
            </a:endParaRPr>
          </a:p>
          <a:p>
            <a:pPr marL="115570" indent="-102870">
              <a:lnSpc>
                <a:spcPts val="2720"/>
              </a:lnSpc>
              <a:buClr>
                <a:srgbClr val="829929"/>
              </a:buClr>
              <a:buSzPct val="110000"/>
              <a:buFont typeface="Arial"/>
              <a:buChar char="•"/>
              <a:tabLst>
                <a:tab pos="116205" algn="l"/>
                <a:tab pos="2176145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BJT</a:t>
            </a:r>
            <a:r>
              <a:rPr sz="2000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consists</a:t>
            </a:r>
            <a:r>
              <a:rPr sz="2000" spc="1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of	three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terminal:</a:t>
            </a:r>
            <a:endParaRPr sz="2000">
              <a:latin typeface="Verdana"/>
              <a:cs typeface="Verdana"/>
            </a:endParaRPr>
          </a:p>
          <a:p>
            <a:pPr marL="1099820" lvl="1" indent="-344170">
              <a:lnSpc>
                <a:spcPct val="100000"/>
              </a:lnSpc>
              <a:spcBef>
                <a:spcPts val="800"/>
              </a:spcBef>
              <a:buFont typeface="Symbol"/>
              <a:buChar char=""/>
              <a:tabLst>
                <a:tab pos="1099820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collector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: C</a:t>
            </a:r>
            <a:endParaRPr sz="2000">
              <a:latin typeface="Verdana"/>
              <a:cs typeface="Verdana"/>
            </a:endParaRPr>
          </a:p>
          <a:p>
            <a:pPr marL="1099820" lvl="1" indent="-344170">
              <a:lnSpc>
                <a:spcPct val="100000"/>
              </a:lnSpc>
              <a:spcBef>
                <a:spcPts val="850"/>
              </a:spcBef>
              <a:buFont typeface="Symbol"/>
              <a:buChar char=""/>
              <a:tabLst>
                <a:tab pos="1099820" algn="l"/>
                <a:tab pos="1840864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base	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: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endParaRPr sz="2000">
              <a:latin typeface="Verdana"/>
              <a:cs typeface="Verdana"/>
            </a:endParaRPr>
          </a:p>
          <a:p>
            <a:pPr marL="1010285" lvl="1" indent="-254635">
              <a:lnSpc>
                <a:spcPct val="100000"/>
              </a:lnSpc>
              <a:spcBef>
                <a:spcPts val="860"/>
              </a:spcBef>
              <a:buFont typeface="Symbol"/>
              <a:buChar char=""/>
              <a:tabLst>
                <a:tab pos="1010285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emitter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: E</a:t>
            </a:r>
            <a:endParaRPr sz="2000">
              <a:latin typeface="Verdana"/>
              <a:cs typeface="Verdana"/>
            </a:endParaRPr>
          </a:p>
          <a:p>
            <a:pPr marL="204470" indent="-191770">
              <a:lnSpc>
                <a:spcPct val="100000"/>
              </a:lnSpc>
              <a:spcBef>
                <a:spcPts val="860"/>
              </a:spcBef>
              <a:buClr>
                <a:srgbClr val="829929"/>
              </a:buClr>
              <a:buSzPct val="110000"/>
              <a:buFont typeface="Arial"/>
              <a:buChar char="•"/>
              <a:tabLst>
                <a:tab pos="204470" algn="l"/>
              </a:tabLst>
            </a:pPr>
            <a:r>
              <a:rPr sz="2000" spc="-65" dirty="0">
                <a:solidFill>
                  <a:srgbClr val="252525"/>
                </a:solidFill>
                <a:latin typeface="Verdana"/>
                <a:cs typeface="Verdana"/>
              </a:rPr>
              <a:t>Two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types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BJT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: pnp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and</a:t>
            </a:r>
            <a:r>
              <a:rPr sz="2000" spc="6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npn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19" y="109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533400" y="0"/>
                </a:moveTo>
                <a:lnTo>
                  <a:pt x="5334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304800"/>
                </a:lnTo>
                <a:lnTo>
                  <a:pt x="685800" y="152400"/>
                </a:lnTo>
                <a:lnTo>
                  <a:pt x="5334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19" y="109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76200"/>
                </a:moveTo>
                <a:lnTo>
                  <a:pt x="533400" y="76200"/>
                </a:lnTo>
                <a:lnTo>
                  <a:pt x="533400" y="0"/>
                </a:lnTo>
                <a:lnTo>
                  <a:pt x="685800" y="152400"/>
                </a:lnTo>
                <a:lnTo>
                  <a:pt x="533400" y="30480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5813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519" y="2743200"/>
            <a:ext cx="424180" cy="304800"/>
          </a:xfrm>
          <a:custGeom>
            <a:avLst/>
            <a:gdLst/>
            <a:ahLst/>
            <a:cxnLst/>
            <a:rect l="l" t="t" r="r" b="b"/>
            <a:pathLst>
              <a:path w="424180" h="304800">
                <a:moveTo>
                  <a:pt x="271780" y="0"/>
                </a:moveTo>
                <a:lnTo>
                  <a:pt x="27178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71780" y="228600"/>
                </a:lnTo>
                <a:lnTo>
                  <a:pt x="271780" y="304800"/>
                </a:lnTo>
                <a:lnTo>
                  <a:pt x="424180" y="152400"/>
                </a:lnTo>
                <a:lnTo>
                  <a:pt x="2717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19" y="2743200"/>
            <a:ext cx="424180" cy="304800"/>
          </a:xfrm>
          <a:custGeom>
            <a:avLst/>
            <a:gdLst/>
            <a:ahLst/>
            <a:cxnLst/>
            <a:rect l="l" t="t" r="r" b="b"/>
            <a:pathLst>
              <a:path w="424180" h="304800">
                <a:moveTo>
                  <a:pt x="0" y="76200"/>
                </a:moveTo>
                <a:lnTo>
                  <a:pt x="271780" y="76200"/>
                </a:lnTo>
                <a:lnTo>
                  <a:pt x="271780" y="0"/>
                </a:lnTo>
                <a:lnTo>
                  <a:pt x="424180" y="152400"/>
                </a:lnTo>
                <a:lnTo>
                  <a:pt x="271780" y="304800"/>
                </a:lnTo>
                <a:lnTo>
                  <a:pt x="27178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15813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0"/>
            <a:ext cx="6553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-457200"/>
            <a:ext cx="72390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-609600"/>
            <a:ext cx="6934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3314700" y="3771900"/>
            <a:ext cx="381000" cy="158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610100" y="3771900"/>
            <a:ext cx="533400" cy="158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05200" y="3962400"/>
            <a:ext cx="1371600" cy="158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5200" y="3505200"/>
            <a:ext cx="1447800" cy="158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2439" y="657859"/>
            <a:ext cx="6413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Verdana"/>
                <a:cs typeface="Verdana"/>
              </a:rPr>
              <a:t>Common-Emitter</a:t>
            </a:r>
            <a:r>
              <a:rPr sz="3200" spc="-4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Configuration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418590"/>
            <a:ext cx="7528559" cy="421132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3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It is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called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common-emitter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configuration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since</a:t>
            </a:r>
            <a:r>
              <a:rPr sz="2000" spc="3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755650" marR="334645" lvl="1" indent="-285750">
              <a:lnSpc>
                <a:spcPct val="110000"/>
              </a:lnSpc>
              <a:spcBef>
                <a:spcPts val="1090"/>
              </a:spcBef>
              <a:buSzPct val="95000"/>
              <a:buFont typeface="Verdana"/>
              <a:buChar char="-"/>
              <a:tabLst>
                <a:tab pos="589280" algn="l"/>
                <a:tab pos="7185025" algn="l"/>
              </a:tabLst>
            </a:pPr>
            <a:r>
              <a:rPr sz="20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32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emitter </a:t>
            </a:r>
            <a:r>
              <a:rPr sz="20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is common or reference to both</a:t>
            </a:r>
            <a:r>
              <a:rPr sz="2000" u="heavy" spc="5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 </a:t>
            </a:r>
            <a:r>
              <a:rPr sz="20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input</a:t>
            </a:r>
            <a:r>
              <a:rPr sz="20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 </a:t>
            </a:r>
            <a:r>
              <a:rPr sz="20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and </a:t>
            </a:r>
            <a:r>
              <a:rPr sz="20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	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output terminals.</a:t>
            </a:r>
            <a:endParaRPr sz="2000">
              <a:latin typeface="Verdana"/>
              <a:cs typeface="Verdana"/>
            </a:endParaRPr>
          </a:p>
          <a:p>
            <a:pPr marL="641350" marR="5080" lvl="1" indent="-171450">
              <a:lnSpc>
                <a:spcPct val="155800"/>
              </a:lnSpc>
              <a:buSzPct val="95000"/>
              <a:buChar char="-"/>
              <a:tabLst>
                <a:tab pos="675640" algn="l"/>
              </a:tabLst>
            </a:pP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emitter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is usually the terminal closest to or at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ground 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potential.</a:t>
            </a:r>
            <a:endParaRPr sz="2000">
              <a:latin typeface="Verdana"/>
              <a:cs typeface="Verdana"/>
            </a:endParaRPr>
          </a:p>
          <a:p>
            <a:pPr marL="298450" marR="24130" indent="-285750">
              <a:lnSpc>
                <a:spcPct val="110000"/>
              </a:lnSpc>
              <a:spcBef>
                <a:spcPts val="109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Almost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amplifier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design is using connection of </a:t>
            </a:r>
            <a:r>
              <a:rPr sz="2000" spc="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due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to  the high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gain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for current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and</a:t>
            </a:r>
            <a:r>
              <a:rPr sz="2000" spc="3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voltage.</a:t>
            </a:r>
            <a:endParaRPr sz="2000">
              <a:latin typeface="Verdana"/>
              <a:cs typeface="Verdana"/>
            </a:endParaRPr>
          </a:p>
          <a:p>
            <a:pPr marL="298450" marR="143510" indent="-285750">
              <a:lnSpc>
                <a:spcPct val="109800"/>
              </a:lnSpc>
              <a:spcBef>
                <a:spcPts val="1105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65" dirty="0">
                <a:solidFill>
                  <a:srgbClr val="252525"/>
                </a:solidFill>
                <a:latin typeface="Verdana"/>
                <a:cs typeface="Verdana"/>
              </a:rPr>
              <a:t>Two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set of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characteristics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are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necessary to describe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the 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behavior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for </a:t>
            </a:r>
            <a:r>
              <a:rPr sz="2000" spc="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;input (base terminal) and output  (collector terminal)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parameters.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950" y="525779"/>
            <a:ext cx="7904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A13B33"/>
                </a:solidFill>
                <a:latin typeface="Verdana"/>
                <a:cs typeface="Verdana"/>
              </a:rPr>
              <a:t>Proper Biasing common-emitter configuration in active</a:t>
            </a:r>
            <a:r>
              <a:rPr sz="2000" spc="5" dirty="0">
                <a:solidFill>
                  <a:srgbClr val="A13B3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A13B33"/>
                </a:solidFill>
                <a:latin typeface="Verdana"/>
                <a:cs typeface="Verdana"/>
              </a:rPr>
              <a:t>region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1019" y="914400"/>
            <a:ext cx="8060690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5800" y="1524000"/>
          <a:ext cx="7772400" cy="499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33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1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Configurations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Common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emitter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Phase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Angle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180°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Base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Collector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Voltage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Medium(ratio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Collector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base</a:t>
                      </a:r>
                      <a:r>
                        <a:rPr sz="1800" spc="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current)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Power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impedence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90170" marR="685165">
                        <a:lnSpc>
                          <a:spcPts val="2020"/>
                        </a:lnSpc>
                        <a:spcBef>
                          <a:spcPts val="295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ped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4359" y="5596890"/>
            <a:ext cx="368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7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Input characteristics </a:t>
            </a:r>
            <a:r>
              <a:rPr sz="1800" dirty="0">
                <a:latin typeface="Verdana"/>
                <a:cs typeface="Verdana"/>
              </a:rPr>
              <a:t>for a  </a:t>
            </a:r>
            <a:r>
              <a:rPr sz="1800" spc="-5" dirty="0">
                <a:latin typeface="Verdana"/>
                <a:cs typeface="Verdana"/>
              </a:rPr>
              <a:t>common-emitter </a:t>
            </a:r>
            <a:r>
              <a:rPr sz="1800" spc="-10" dirty="0">
                <a:latin typeface="Verdana"/>
                <a:cs typeface="Verdana"/>
              </a:rPr>
              <a:t>NPN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transistor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6940" y="1234440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2690" y="1210310"/>
            <a:ext cx="3731260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sz="2000" spc="-170" dirty="0">
                <a:latin typeface="Verdana"/>
                <a:cs typeface="Verdana"/>
              </a:rPr>
              <a:t>I</a:t>
            </a:r>
            <a:r>
              <a:rPr sz="1725" spc="-254" baseline="-24154" dirty="0">
                <a:latin typeface="Verdana"/>
                <a:cs typeface="Verdana"/>
              </a:rPr>
              <a:t>B </a:t>
            </a:r>
            <a:r>
              <a:rPr sz="2000" spc="-5" dirty="0">
                <a:latin typeface="Verdana"/>
                <a:cs typeface="Verdana"/>
              </a:rPr>
              <a:t>is microamperes compared  to </a:t>
            </a:r>
            <a:r>
              <a:rPr sz="2000" spc="-10" dirty="0">
                <a:latin typeface="Verdana"/>
                <a:cs typeface="Verdana"/>
              </a:rPr>
              <a:t>miliamperes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spc="-110" dirty="0">
                <a:latin typeface="Verdana"/>
                <a:cs typeface="Verdana"/>
              </a:rPr>
              <a:t>I</a:t>
            </a:r>
            <a:r>
              <a:rPr sz="1725" spc="-165" baseline="-24154" dirty="0">
                <a:latin typeface="Verdana"/>
                <a:cs typeface="Verdana"/>
              </a:rPr>
              <a:t>C</a:t>
            </a:r>
            <a:r>
              <a:rPr sz="2000" spc="-110" dirty="0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6940" y="2067559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2859" y="2085340"/>
            <a:ext cx="3430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7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254" baseline="-24154" dirty="0">
                <a:solidFill>
                  <a:srgbClr val="252525"/>
                </a:solidFill>
                <a:latin typeface="Verdana"/>
                <a:cs typeface="Verdana"/>
              </a:rPr>
              <a:t>B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will flow when </a:t>
            </a:r>
            <a:r>
              <a:rPr sz="2000" spc="-21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725" spc="-315" baseline="-24154" dirty="0">
                <a:solidFill>
                  <a:srgbClr val="252525"/>
                </a:solidFill>
                <a:latin typeface="Verdana"/>
                <a:cs typeface="Verdana"/>
              </a:rPr>
              <a:t>BE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&gt;</a:t>
            </a:r>
            <a:r>
              <a:rPr sz="20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0.7V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6940" y="3303270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6940" y="4884420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6940" y="2571750"/>
            <a:ext cx="3823335" cy="314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60706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for silicon and 0.3V for  germanium</a:t>
            </a:r>
            <a:endParaRPr sz="2000">
              <a:latin typeface="Verdana"/>
              <a:cs typeface="Verdana"/>
            </a:endParaRPr>
          </a:p>
          <a:p>
            <a:pPr marL="298450" marR="172720">
              <a:lnSpc>
                <a:spcPct val="113799"/>
              </a:lnSpc>
              <a:spcBef>
                <a:spcPts val="755"/>
              </a:spcBef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Before this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value </a:t>
            </a:r>
            <a:r>
              <a:rPr sz="2000" spc="-16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240" baseline="-24154" dirty="0">
                <a:solidFill>
                  <a:srgbClr val="252525"/>
                </a:solidFill>
                <a:latin typeface="Verdana"/>
                <a:cs typeface="Verdana"/>
              </a:rPr>
              <a:t>B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is very  small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and no</a:t>
            </a:r>
            <a:r>
              <a:rPr sz="2000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165" baseline="-24154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2000" spc="-110" dirty="0">
                <a:solidFill>
                  <a:srgbClr val="252525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 marL="298450" marR="368935" indent="-285750">
              <a:lnSpc>
                <a:spcPct val="100000"/>
              </a:lnSpc>
              <a:spcBef>
                <a:spcPts val="143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387985" algn="l"/>
                <a:tab pos="388620" algn="l"/>
              </a:tabLst>
            </a:pP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Base-emitter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junction is 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forward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bias</a:t>
            </a:r>
            <a:endParaRPr sz="2000">
              <a:latin typeface="Verdana"/>
              <a:cs typeface="Verdana"/>
            </a:endParaRPr>
          </a:p>
          <a:p>
            <a:pPr marL="462280" marR="5080" indent="-73660">
              <a:lnSpc>
                <a:spcPts val="3829"/>
              </a:lnSpc>
              <a:spcBef>
                <a:spcPts val="40"/>
              </a:spcBef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Increasing </a:t>
            </a:r>
            <a:r>
              <a:rPr sz="2000" spc="-215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725" spc="-322" baseline="-24154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will reduce </a:t>
            </a:r>
            <a:r>
              <a:rPr sz="2000" spc="-16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240" baseline="-24154" dirty="0">
                <a:solidFill>
                  <a:srgbClr val="252525"/>
                </a:solidFill>
                <a:latin typeface="Verdana"/>
                <a:cs typeface="Verdana"/>
              </a:rPr>
              <a:t>B 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for different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values.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762000"/>
            <a:ext cx="396240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770" y="1404620"/>
            <a:ext cx="2257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A13B33"/>
                </a:solidFill>
                <a:latin typeface="Verdana"/>
                <a:cs typeface="Verdana"/>
              </a:rPr>
              <a:t>Output</a:t>
            </a:r>
            <a:r>
              <a:rPr sz="1600" spc="-55" dirty="0">
                <a:solidFill>
                  <a:srgbClr val="A13B33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A13B33"/>
                </a:solidFill>
                <a:latin typeface="Verdana"/>
                <a:cs typeface="Verdana"/>
              </a:rPr>
              <a:t>characteristics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4919" y="1648459"/>
            <a:ext cx="6988809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0" marR="5080" indent="106934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A13B33"/>
                </a:solidFill>
                <a:latin typeface="Verdana"/>
                <a:cs typeface="Verdana"/>
              </a:rPr>
              <a:t>for a  </a:t>
            </a:r>
            <a:r>
              <a:rPr sz="1600" spc="-10" dirty="0">
                <a:solidFill>
                  <a:srgbClr val="A13B33"/>
                </a:solidFill>
                <a:latin typeface="Verdana"/>
                <a:cs typeface="Verdana"/>
              </a:rPr>
              <a:t>common-emitter</a:t>
            </a:r>
            <a:r>
              <a:rPr sz="1600" spc="-70" dirty="0">
                <a:solidFill>
                  <a:srgbClr val="A13B33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A13B33"/>
                </a:solidFill>
                <a:latin typeface="Verdana"/>
                <a:cs typeface="Verdana"/>
              </a:rPr>
              <a:t>npn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910"/>
              </a:lnSpc>
              <a:tabLst>
                <a:tab pos="5594985" algn="l"/>
              </a:tabLst>
            </a:pPr>
            <a:r>
              <a:rPr sz="1600" u="heavy" dirty="0">
                <a:solidFill>
                  <a:srgbClr val="A13B33"/>
                </a:solidFill>
                <a:uFill>
                  <a:solidFill>
                    <a:srgbClr val="82992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u="heavy" spc="-10" dirty="0">
                <a:solidFill>
                  <a:srgbClr val="A13B33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transistor: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089907"/>
            <a:ext cx="102235" cy="10960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70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70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70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5392928"/>
            <a:ext cx="102235" cy="7391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70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70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289" y="4069079"/>
            <a:ext cx="6987540" cy="204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954405" indent="-67310">
              <a:lnSpc>
                <a:spcPct val="156100"/>
              </a:lnSpc>
              <a:spcBef>
                <a:spcPts val="100"/>
              </a:spcBef>
            </a:pP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For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small </a:t>
            </a:r>
            <a:r>
              <a:rPr sz="1500" spc="-16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240" baseline="-2287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1500" spc="-120" dirty="0">
                <a:solidFill>
                  <a:srgbClr val="252525"/>
                </a:solidFill>
                <a:latin typeface="Verdana"/>
                <a:cs typeface="Verdana"/>
              </a:rPr>
              <a:t>(V</a:t>
            </a:r>
            <a:r>
              <a:rPr sz="1275" spc="-179" baseline="-2287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1500" dirty="0">
                <a:solidFill>
                  <a:srgbClr val="252525"/>
                </a:solidFill>
                <a:latin typeface="Verdana"/>
                <a:cs typeface="Verdana"/>
              </a:rPr>
              <a:t>&lt; </a:t>
            </a:r>
            <a:r>
              <a:rPr sz="1500" spc="-17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254" baseline="-22875" dirty="0">
                <a:solidFill>
                  <a:srgbClr val="252525"/>
                </a:solidFill>
                <a:latin typeface="Verdana"/>
                <a:cs typeface="Verdana"/>
              </a:rPr>
              <a:t>CESAT</a:t>
            </a:r>
            <a:r>
              <a:rPr sz="1500" spc="-170" dirty="0">
                <a:solidFill>
                  <a:srgbClr val="252525"/>
                </a:solidFill>
                <a:latin typeface="Verdana"/>
                <a:cs typeface="Verdana"/>
              </a:rPr>
              <a:t>, </a:t>
            </a:r>
            <a:r>
              <a:rPr sz="1500" spc="-1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95" baseline="-22875" dirty="0">
                <a:solidFill>
                  <a:srgbClr val="252525"/>
                </a:solidFill>
                <a:latin typeface="Verdana"/>
                <a:cs typeface="Verdana"/>
              </a:rPr>
              <a:t>C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increase </a:t>
            </a: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linearly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with increasing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1500" spc="-15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225" baseline="-22875" dirty="0">
                <a:solidFill>
                  <a:srgbClr val="252525"/>
                </a:solidFill>
                <a:latin typeface="Verdana"/>
                <a:cs typeface="Verdana"/>
              </a:rPr>
              <a:t>CE  </a:t>
            </a:r>
            <a:r>
              <a:rPr sz="1500" spc="-165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247" baseline="-2287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1500" dirty="0">
                <a:solidFill>
                  <a:srgbClr val="252525"/>
                </a:solidFill>
                <a:latin typeface="Verdana"/>
                <a:cs typeface="Verdana"/>
              </a:rPr>
              <a:t>&gt; </a:t>
            </a:r>
            <a:r>
              <a:rPr sz="1500" spc="-20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300" baseline="-22875" dirty="0">
                <a:solidFill>
                  <a:srgbClr val="252525"/>
                </a:solidFill>
                <a:latin typeface="Verdana"/>
                <a:cs typeface="Verdana"/>
              </a:rPr>
              <a:t>CESAT </a:t>
            </a:r>
            <a:r>
              <a:rPr sz="1500" spc="-1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95" baseline="-22875" dirty="0">
                <a:solidFill>
                  <a:srgbClr val="252525"/>
                </a:solidFill>
                <a:latin typeface="Verdana"/>
                <a:cs typeface="Verdana"/>
              </a:rPr>
              <a:t>C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not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totally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depends on </a:t>
            </a:r>
            <a:r>
              <a:rPr sz="1500" spc="-15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75" spc="-225" baseline="-22875" dirty="0">
                <a:solidFill>
                  <a:srgbClr val="252525"/>
                </a:solidFill>
                <a:latin typeface="Verdana"/>
                <a:cs typeface="Verdana"/>
              </a:rPr>
              <a:t>CE </a:t>
            </a:r>
            <a:r>
              <a:rPr sz="1500" spc="755" dirty="0">
                <a:solidFill>
                  <a:srgbClr val="252525"/>
                </a:solidFill>
                <a:latin typeface="Symbol"/>
                <a:cs typeface="Symbol"/>
              </a:rPr>
              <a:t></a:t>
            </a:r>
            <a:r>
              <a:rPr sz="1500" spc="1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constant </a:t>
            </a:r>
            <a:r>
              <a:rPr sz="1500" spc="-125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87" baseline="-22875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endParaRPr sz="1275" baseline="-22875">
              <a:latin typeface="Verdana"/>
              <a:cs typeface="Verdana"/>
            </a:endParaRPr>
          </a:p>
          <a:p>
            <a:pPr marL="12700" marR="267335" indent="67310">
              <a:lnSpc>
                <a:spcPct val="102200"/>
              </a:lnSpc>
              <a:spcBef>
                <a:spcPts val="969"/>
              </a:spcBef>
            </a:pPr>
            <a:r>
              <a:rPr sz="1500" spc="-5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75" baseline="-22875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500" spc="-50" dirty="0">
                <a:solidFill>
                  <a:srgbClr val="252525"/>
                </a:solidFill>
                <a:latin typeface="Verdana"/>
                <a:cs typeface="Verdana"/>
              </a:rPr>
              <a:t>(uA)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is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very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small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compare to </a:t>
            </a:r>
            <a:r>
              <a:rPr sz="1500" spc="-12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79" baseline="-22875" dirty="0">
                <a:solidFill>
                  <a:srgbClr val="252525"/>
                </a:solidFill>
                <a:latin typeface="Verdana"/>
                <a:cs typeface="Verdana"/>
              </a:rPr>
              <a:t>C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(mA).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Small increase </a:t>
            </a: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in </a:t>
            </a:r>
            <a:r>
              <a:rPr sz="1500" spc="-12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79" baseline="-22875" dirty="0">
                <a:solidFill>
                  <a:srgbClr val="252525"/>
                </a:solidFill>
                <a:latin typeface="Verdana"/>
                <a:cs typeface="Verdana"/>
              </a:rPr>
              <a:t>B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cause big 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increase in</a:t>
            </a: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500" spc="-125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87" baseline="-22875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endParaRPr sz="1275" baseline="-22875">
              <a:latin typeface="Verdana"/>
              <a:cs typeface="Verdana"/>
            </a:endParaRPr>
          </a:p>
          <a:p>
            <a:pPr marL="79375">
              <a:lnSpc>
                <a:spcPct val="100000"/>
              </a:lnSpc>
              <a:spcBef>
                <a:spcPts val="1000"/>
              </a:spcBef>
            </a:pPr>
            <a:r>
              <a:rPr sz="1500" spc="-7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104" baseline="-26143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500" spc="-70" dirty="0">
                <a:solidFill>
                  <a:srgbClr val="252525"/>
                </a:solidFill>
                <a:latin typeface="Verdana"/>
                <a:cs typeface="Verdana"/>
              </a:rPr>
              <a:t>=0 </a:t>
            </a:r>
            <a:r>
              <a:rPr sz="150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1500" spc="755" dirty="0">
                <a:solidFill>
                  <a:srgbClr val="252525"/>
                </a:solidFill>
                <a:latin typeface="Symbol"/>
                <a:cs typeface="Symbol"/>
              </a:rPr>
              <a:t></a:t>
            </a:r>
            <a:r>
              <a:rPr sz="1500" spc="1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500" spc="-19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284" baseline="-26143" dirty="0">
                <a:solidFill>
                  <a:srgbClr val="252525"/>
                </a:solidFill>
                <a:latin typeface="Verdana"/>
                <a:cs typeface="Verdana"/>
              </a:rPr>
              <a:t>CEO </a:t>
            </a:r>
            <a:r>
              <a:rPr sz="1500" spc="-45" dirty="0">
                <a:solidFill>
                  <a:srgbClr val="252525"/>
                </a:solidFill>
                <a:latin typeface="Verdana"/>
                <a:cs typeface="Verdana"/>
              </a:rPr>
              <a:t>occur.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Noticing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the </a:t>
            </a: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value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when </a:t>
            </a:r>
            <a:r>
              <a:rPr sz="1500" spc="-45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275" spc="-67" baseline="-26143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500" spc="-45" dirty="0">
                <a:solidFill>
                  <a:srgbClr val="252525"/>
                </a:solidFill>
                <a:latin typeface="Verdana"/>
                <a:cs typeface="Verdana"/>
              </a:rPr>
              <a:t>=0A.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There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is still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some </a:t>
            </a:r>
            <a:r>
              <a:rPr sz="1500" spc="-15" dirty="0">
                <a:solidFill>
                  <a:srgbClr val="252525"/>
                </a:solidFill>
                <a:latin typeface="Verdana"/>
                <a:cs typeface="Verdana"/>
              </a:rPr>
              <a:t>value </a:t>
            </a:r>
            <a:r>
              <a:rPr sz="1500" spc="-5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current</a:t>
            </a:r>
            <a:r>
              <a:rPr sz="1500" spc="8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252525"/>
                </a:solidFill>
                <a:latin typeface="Verdana"/>
                <a:cs typeface="Verdana"/>
              </a:rPr>
              <a:t>flows.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533400"/>
            <a:ext cx="5142230" cy="3658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01750"/>
            <a:ext cx="7589520" cy="429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772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5250" y="581659"/>
            <a:ext cx="4785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Verdana"/>
                <a:cs typeface="Verdana"/>
              </a:rPr>
              <a:t>Transistor</a:t>
            </a:r>
            <a:r>
              <a:rPr sz="3200" spc="-45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Construction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06500"/>
            <a:ext cx="11747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5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289" y="1226820"/>
            <a:ext cx="5208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525"/>
                </a:solidFill>
                <a:latin typeface="Verdana"/>
                <a:cs typeface="Verdana"/>
              </a:rPr>
              <a:t>3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layer semiconductor device</a:t>
            </a:r>
            <a:r>
              <a:rPr sz="2000" spc="-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consisting: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584076"/>
            <a:ext cx="7584440" cy="370077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755650" indent="-285750">
              <a:lnSpc>
                <a:spcPct val="100000"/>
              </a:lnSpc>
              <a:spcBef>
                <a:spcPts val="785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2 n-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and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1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p-type layers of material </a:t>
            </a:r>
            <a:r>
              <a:rPr sz="2000" spc="1010" dirty="0">
                <a:solidFill>
                  <a:srgbClr val="252525"/>
                </a:solidFill>
                <a:latin typeface="Symbol"/>
                <a:cs typeface="Symbol"/>
              </a:rPr>
              <a:t></a:t>
            </a:r>
            <a:r>
              <a:rPr sz="2000" spc="2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npn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transistor</a:t>
            </a:r>
            <a:endParaRPr sz="2000">
              <a:latin typeface="Verdana"/>
              <a:cs typeface="Verdana"/>
            </a:endParaRPr>
          </a:p>
          <a:p>
            <a:pPr marL="755650" indent="-285750">
              <a:lnSpc>
                <a:spcPct val="100000"/>
              </a:lnSpc>
              <a:spcBef>
                <a:spcPts val="109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2 p-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and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1 n-type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layers of material </a:t>
            </a:r>
            <a:r>
              <a:rPr sz="2000" spc="254" dirty="0">
                <a:solidFill>
                  <a:srgbClr val="252525"/>
                </a:solidFill>
                <a:latin typeface="Symbol"/>
                <a:cs typeface="Symbol"/>
              </a:rPr>
              <a:t></a:t>
            </a:r>
            <a:r>
              <a:rPr sz="2000" spc="254" dirty="0">
                <a:solidFill>
                  <a:srgbClr val="252525"/>
                </a:solidFill>
                <a:latin typeface="Verdana"/>
                <a:cs typeface="Verdana"/>
              </a:rPr>
              <a:t>pnp</a:t>
            </a:r>
            <a:r>
              <a:rPr sz="2000" spc="-1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transistor</a:t>
            </a:r>
            <a:endParaRPr sz="2000">
              <a:latin typeface="Verdana"/>
              <a:cs typeface="Verdana"/>
            </a:endParaRPr>
          </a:p>
          <a:p>
            <a:pPr marL="298450" marR="549275" indent="-285750">
              <a:lnSpc>
                <a:spcPct val="100000"/>
              </a:lnSpc>
              <a:spcBef>
                <a:spcPts val="110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term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bipolar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reflects the fact that holes and  electrons participate in the injection process into the  oppositely polarized</a:t>
            </a:r>
            <a:r>
              <a:rPr sz="2000" spc="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material</a:t>
            </a:r>
            <a:endParaRPr sz="20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single pn junction has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two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different types of</a:t>
            </a:r>
            <a:r>
              <a:rPr sz="2000" spc="4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bias:</a:t>
            </a:r>
            <a:endParaRPr sz="2000">
              <a:latin typeface="Verdana"/>
              <a:cs typeface="Verdana"/>
            </a:endParaRPr>
          </a:p>
          <a:p>
            <a:pPr marL="845819" lvl="1" indent="-375920">
              <a:lnSpc>
                <a:spcPct val="100000"/>
              </a:lnSpc>
              <a:spcBef>
                <a:spcPts val="110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845185" algn="l"/>
                <a:tab pos="845819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forward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bias</a:t>
            </a:r>
            <a:endParaRPr sz="2000">
              <a:latin typeface="Verdana"/>
              <a:cs typeface="Verdana"/>
            </a:endParaRPr>
          </a:p>
          <a:p>
            <a:pPr marL="845819" lvl="1" indent="-375920">
              <a:lnSpc>
                <a:spcPct val="100000"/>
              </a:lnSpc>
              <a:spcBef>
                <a:spcPts val="110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845185" algn="l"/>
                <a:tab pos="845819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reverse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bias</a:t>
            </a:r>
            <a:endParaRPr sz="2000">
              <a:latin typeface="Verdana"/>
              <a:cs typeface="Verdana"/>
            </a:endParaRPr>
          </a:p>
          <a:p>
            <a:pPr marL="388620" indent="-375920">
              <a:lnSpc>
                <a:spcPct val="100000"/>
              </a:lnSpc>
              <a:spcBef>
                <a:spcPts val="110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387985" algn="l"/>
                <a:tab pos="388620" algn="l"/>
              </a:tabLst>
            </a:pP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Thus, a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two-pn-junction device has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four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types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bias.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4579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050" y="581659"/>
            <a:ext cx="7844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latin typeface="Verdana"/>
                <a:cs typeface="Verdana"/>
              </a:rPr>
              <a:t>Relationship </a:t>
            </a:r>
            <a:r>
              <a:rPr sz="3200" spc="-5" dirty="0">
                <a:latin typeface="Verdana"/>
                <a:cs typeface="Verdana"/>
              </a:rPr>
              <a:t>analysis between </a:t>
            </a:r>
            <a:r>
              <a:rPr sz="3200" dirty="0">
                <a:latin typeface="Verdana"/>
                <a:cs typeface="Verdana"/>
              </a:rPr>
              <a:t>α </a:t>
            </a:r>
            <a:r>
              <a:rPr sz="3200" spc="-5" dirty="0">
                <a:latin typeface="Verdana"/>
                <a:cs typeface="Verdana"/>
              </a:rPr>
              <a:t>and</a:t>
            </a:r>
            <a:r>
              <a:rPr sz="3200" spc="6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β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143000"/>
            <a:ext cx="64008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2589" y="453390"/>
            <a:ext cx="639762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Verdana"/>
                <a:cs typeface="Verdana"/>
              </a:rPr>
              <a:t>Common </a:t>
            </a:r>
            <a:r>
              <a:rPr sz="2900" dirty="0">
                <a:latin typeface="Verdana"/>
                <a:cs typeface="Verdana"/>
              </a:rPr>
              <a:t>– </a:t>
            </a:r>
            <a:r>
              <a:rPr sz="2900" spc="-5" dirty="0">
                <a:latin typeface="Verdana"/>
                <a:cs typeface="Verdana"/>
              </a:rPr>
              <a:t>Collector</a:t>
            </a:r>
            <a:r>
              <a:rPr sz="2900" spc="-60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Configuration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1739" y="786257"/>
            <a:ext cx="6994525" cy="53822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Also called emitter-follower</a:t>
            </a:r>
            <a:r>
              <a:rPr sz="1900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(EF).</a:t>
            </a:r>
            <a:endParaRPr sz="1900">
              <a:latin typeface="Verdana"/>
              <a:cs typeface="Verdana"/>
            </a:endParaRPr>
          </a:p>
          <a:p>
            <a:pPr marL="298450" marR="341630" indent="-285750">
              <a:lnSpc>
                <a:spcPct val="110100"/>
              </a:lnSpc>
              <a:spcBef>
                <a:spcPts val="1070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It is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called common-emitter configuration since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both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the</a:t>
            </a:r>
            <a:endParaRPr sz="1900">
              <a:latin typeface="Verdana"/>
              <a:cs typeface="Verdana"/>
            </a:endParaRPr>
          </a:p>
          <a:p>
            <a:pPr marL="298450" marR="95250">
              <a:lnSpc>
                <a:spcPct val="110100"/>
              </a:lnSpc>
              <a:spcBef>
                <a:spcPts val="1060"/>
              </a:spcBef>
            </a:pP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signal source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and 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load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share 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collector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terminal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as </a:t>
            </a: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common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connection point.</a:t>
            </a:r>
            <a:endParaRPr sz="19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1300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output voltage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is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obtained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at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emitter</a:t>
            </a:r>
            <a:r>
              <a:rPr sz="1900" spc="2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terminal.</a:t>
            </a:r>
            <a:endParaRPr sz="1900">
              <a:latin typeface="Verdana"/>
              <a:cs typeface="Verdana"/>
            </a:endParaRPr>
          </a:p>
          <a:p>
            <a:pPr marL="298450" marR="1188720" indent="-285750">
              <a:lnSpc>
                <a:spcPct val="109900"/>
              </a:lnSpc>
              <a:spcBef>
                <a:spcPts val="1065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input characteristic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of common-collector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configuration is similar with </a:t>
            </a:r>
            <a:r>
              <a:rPr sz="1900" spc="-25" dirty="0">
                <a:solidFill>
                  <a:srgbClr val="252525"/>
                </a:solidFill>
                <a:latin typeface="Verdana"/>
                <a:cs typeface="Verdana"/>
              </a:rPr>
              <a:t>common-emitter.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configuration.</a:t>
            </a:r>
            <a:endParaRPr sz="1900">
              <a:latin typeface="Verdana"/>
              <a:cs typeface="Verdana"/>
            </a:endParaRPr>
          </a:p>
          <a:p>
            <a:pPr marL="298450" marR="5080" indent="-285750">
              <a:lnSpc>
                <a:spcPct val="110100"/>
              </a:lnSpc>
              <a:spcBef>
                <a:spcPts val="1070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Common-collector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circuit configuration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is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provided with 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the load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resistor connected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from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emitter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to</a:t>
            </a:r>
            <a:r>
              <a:rPr sz="1900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ground.</a:t>
            </a:r>
            <a:endParaRPr sz="1900">
              <a:latin typeface="Verdana"/>
              <a:cs typeface="Verdana"/>
            </a:endParaRPr>
          </a:p>
          <a:p>
            <a:pPr marL="298450" marR="311150" indent="-285750">
              <a:lnSpc>
                <a:spcPct val="109900"/>
              </a:lnSpc>
              <a:spcBef>
                <a:spcPts val="1075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It is used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primarily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for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impedance-matching purpose  since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it has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high input impedance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and low output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impedance.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04800"/>
            <a:ext cx="7848600" cy="523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5719" y="5671820"/>
            <a:ext cx="70726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Notation </a:t>
            </a:r>
            <a:r>
              <a:rPr sz="1600" spc="-5" dirty="0">
                <a:latin typeface="Verdana"/>
                <a:cs typeface="Verdana"/>
              </a:rPr>
              <a:t>and symbols </a:t>
            </a:r>
            <a:r>
              <a:rPr sz="1600" spc="-10" dirty="0">
                <a:latin typeface="Verdana"/>
                <a:cs typeface="Verdana"/>
              </a:rPr>
              <a:t>used </a:t>
            </a:r>
            <a:r>
              <a:rPr sz="1600" spc="-5" dirty="0">
                <a:latin typeface="Verdana"/>
                <a:cs typeface="Verdana"/>
              </a:rPr>
              <a:t>with </a:t>
            </a:r>
            <a:r>
              <a:rPr sz="1600" spc="-10" dirty="0">
                <a:latin typeface="Verdana"/>
                <a:cs typeface="Verdana"/>
              </a:rPr>
              <a:t>the common-collector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configuration:</a:t>
            </a:r>
            <a:endParaRPr sz="1600">
              <a:latin typeface="Verdana"/>
              <a:cs typeface="Verdana"/>
            </a:endParaRPr>
          </a:p>
          <a:p>
            <a:pPr marL="157988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(a) pnp </a:t>
            </a:r>
            <a:r>
              <a:rPr sz="1600" spc="-10" dirty="0">
                <a:latin typeface="Verdana"/>
                <a:cs typeface="Verdana"/>
              </a:rPr>
              <a:t>transistor </a:t>
            </a:r>
            <a:r>
              <a:rPr sz="1600" dirty="0">
                <a:latin typeface="Verdana"/>
                <a:cs typeface="Verdana"/>
              </a:rPr>
              <a:t>; </a:t>
            </a:r>
            <a:r>
              <a:rPr sz="1600" spc="-5" dirty="0">
                <a:latin typeface="Verdana"/>
                <a:cs typeface="Verdana"/>
              </a:rPr>
              <a:t>(b) npn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transistor.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 marR="5080" indent="-1600200">
              <a:lnSpc>
                <a:spcPct val="100000"/>
              </a:lnSpc>
              <a:spcBef>
                <a:spcPts val="100"/>
              </a:spcBef>
              <a:tabLst>
                <a:tab pos="3256915" algn="l"/>
              </a:tabLst>
            </a:pPr>
            <a:r>
              <a:rPr spc="-80" dirty="0"/>
              <a:t>Char</a:t>
            </a:r>
            <a:r>
              <a:rPr spc="-65" dirty="0"/>
              <a:t>a</a:t>
            </a:r>
            <a:r>
              <a:rPr spc="-40" dirty="0"/>
              <a:t>c</a:t>
            </a:r>
            <a:r>
              <a:rPr spc="-30" dirty="0"/>
              <a:t>t</a:t>
            </a:r>
            <a:r>
              <a:rPr spc="-110" dirty="0"/>
              <a:t>er</a:t>
            </a:r>
            <a:r>
              <a:rPr spc="-75" dirty="0"/>
              <a:t>i</a:t>
            </a:r>
            <a:r>
              <a:rPr spc="-30" dirty="0"/>
              <a:t>st</a:t>
            </a:r>
            <a:r>
              <a:rPr spc="-180" dirty="0"/>
              <a:t>i</a:t>
            </a:r>
            <a:r>
              <a:rPr spc="-105" dirty="0"/>
              <a:t>c</a:t>
            </a:r>
            <a:r>
              <a:rPr spc="-90" dirty="0"/>
              <a:t>s</a:t>
            </a:r>
            <a:r>
              <a:rPr spc="-5" dirty="0"/>
              <a:t> </a:t>
            </a:r>
            <a:r>
              <a:rPr spc="25" dirty="0"/>
              <a:t>o</a:t>
            </a:r>
            <a:r>
              <a:rPr spc="-40" dirty="0"/>
              <a:t>f</a:t>
            </a:r>
            <a:r>
              <a:rPr dirty="0"/>
              <a:t>	</a:t>
            </a:r>
            <a:r>
              <a:rPr spc="-110" dirty="0"/>
              <a:t>C</a:t>
            </a:r>
            <a:r>
              <a:rPr spc="25" dirty="0"/>
              <a:t>o</a:t>
            </a:r>
            <a:r>
              <a:rPr spc="-25" dirty="0"/>
              <a:t>m</a:t>
            </a:r>
            <a:r>
              <a:rPr spc="-35" dirty="0"/>
              <a:t>m</a:t>
            </a:r>
            <a:r>
              <a:rPr spc="25" dirty="0"/>
              <a:t>o</a:t>
            </a:r>
            <a:r>
              <a:rPr spc="20" dirty="0"/>
              <a:t>n  </a:t>
            </a:r>
            <a:r>
              <a:rPr spc="-80" dirty="0"/>
              <a:t>Collector</a:t>
            </a:r>
            <a:r>
              <a:rPr sz="4000" spc="-80" dirty="0"/>
              <a:t>: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5800" y="1828800"/>
          <a:ext cx="7772400" cy="4416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105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Configurations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Common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collector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Phase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Angle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Zero(0)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Base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Emitter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Voltage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High(ratio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emitter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 and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base</a:t>
                      </a:r>
                      <a:r>
                        <a:rPr sz="1800" spc="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current)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Power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275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impedence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impedence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533400"/>
            <a:ext cx="76962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0880" y="457200"/>
            <a:ext cx="7772400" cy="586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139" y="642620"/>
            <a:ext cx="533971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Verdana"/>
                <a:cs typeface="Verdana"/>
              </a:rPr>
              <a:t>Common-Base</a:t>
            </a:r>
            <a:r>
              <a:rPr sz="2900" spc="-50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Configuration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539" y="1250949"/>
            <a:ext cx="7555865" cy="43891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30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Common-base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terminology is derived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from the fact that</a:t>
            </a:r>
            <a:r>
              <a:rPr sz="1900" spc="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the</a:t>
            </a:r>
            <a:endParaRPr sz="19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229"/>
              </a:spcBef>
            </a:pP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:</a:t>
            </a:r>
            <a:endParaRPr sz="1900">
              <a:latin typeface="Verdana"/>
              <a:cs typeface="Verdana"/>
            </a:endParaRPr>
          </a:p>
          <a:p>
            <a:pPr marL="298450" marR="819150" indent="-166370">
              <a:lnSpc>
                <a:spcPct val="109600"/>
              </a:lnSpc>
              <a:spcBef>
                <a:spcPts val="1080"/>
              </a:spcBef>
              <a:tabLst>
                <a:tab pos="469265" algn="l"/>
                <a:tab pos="6727825" algn="l"/>
              </a:tabLst>
            </a:pPr>
            <a:r>
              <a:rPr sz="19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19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- </a:t>
            </a:r>
            <a:r>
              <a:rPr sz="19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base is common to both </a:t>
            </a:r>
            <a:r>
              <a:rPr sz="1900" u="heavy" spc="-10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input </a:t>
            </a:r>
            <a:r>
              <a:rPr sz="19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and </a:t>
            </a:r>
            <a:r>
              <a:rPr sz="1900" u="heavy" spc="-10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output</a:t>
            </a:r>
            <a:r>
              <a:rPr sz="1900" u="heavy" spc="-20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 </a:t>
            </a:r>
            <a:r>
              <a:rPr sz="19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of</a:t>
            </a:r>
            <a:r>
              <a:rPr sz="19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 </a:t>
            </a:r>
            <a:r>
              <a:rPr sz="1900" u="heavy" spc="-5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the </a:t>
            </a:r>
            <a:r>
              <a:rPr sz="1900" u="heavy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	</a:t>
            </a: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configuration.</a:t>
            </a:r>
            <a:endParaRPr sz="1900">
              <a:latin typeface="Verdana"/>
              <a:cs typeface="Verdana"/>
            </a:endParaRPr>
          </a:p>
          <a:p>
            <a:pPr marL="298450" marR="1656080" indent="171450">
              <a:lnSpc>
                <a:spcPct val="110100"/>
              </a:lnSpc>
              <a:spcBef>
                <a:spcPts val="1070"/>
              </a:spcBef>
            </a:pP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-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base is usually the terminal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closest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to </a:t>
            </a: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or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at 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ground potential.</a:t>
            </a:r>
            <a:endParaRPr sz="1900">
              <a:latin typeface="Verdana"/>
              <a:cs typeface="Verdana"/>
            </a:endParaRPr>
          </a:p>
          <a:p>
            <a:pPr marL="298450" marR="273050" indent="-285750">
              <a:lnSpc>
                <a:spcPct val="110100"/>
              </a:lnSpc>
              <a:spcBef>
                <a:spcPts val="1060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All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current directions will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refer to </a:t>
            </a:r>
            <a:r>
              <a:rPr sz="1900" spc="-10" dirty="0">
                <a:solidFill>
                  <a:srgbClr val="202020"/>
                </a:solidFill>
                <a:latin typeface="Verdana"/>
                <a:cs typeface="Verdana"/>
              </a:rPr>
              <a:t>conventional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(hole) flow  and 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arrows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in all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electronic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symbols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have </a:t>
            </a:r>
            <a:r>
              <a:rPr sz="190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direction 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defined by this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 convention.</a:t>
            </a:r>
            <a:endParaRPr sz="1900">
              <a:latin typeface="Verdana"/>
              <a:cs typeface="Verdana"/>
            </a:endParaRPr>
          </a:p>
          <a:p>
            <a:pPr marL="298450" marR="85090" indent="-285750">
              <a:lnSpc>
                <a:spcPct val="109900"/>
              </a:lnSpc>
              <a:spcBef>
                <a:spcPts val="1065"/>
              </a:spcBef>
              <a:buClr>
                <a:srgbClr val="829929"/>
              </a:buClr>
              <a:buSzPct val="113157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Note that 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applied </a:t>
            </a:r>
            <a:r>
              <a:rPr sz="1900" spc="-5" dirty="0">
                <a:solidFill>
                  <a:srgbClr val="202020"/>
                </a:solidFill>
                <a:latin typeface="Verdana"/>
                <a:cs typeface="Verdana"/>
              </a:rPr>
              <a:t>biasing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(voltage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sources)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are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such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as  to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establish current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in the </a:t>
            </a:r>
            <a:r>
              <a:rPr sz="1900" spc="-10" dirty="0">
                <a:solidFill>
                  <a:srgbClr val="252525"/>
                </a:solidFill>
                <a:latin typeface="Verdana"/>
                <a:cs typeface="Verdana"/>
              </a:rPr>
              <a:t>direction indicated </a:t>
            </a:r>
            <a:r>
              <a:rPr sz="1900" spc="-5" dirty="0">
                <a:solidFill>
                  <a:srgbClr val="252525"/>
                </a:solidFill>
                <a:latin typeface="Verdana"/>
                <a:cs typeface="Verdana"/>
              </a:rPr>
              <a:t>for each  </a:t>
            </a:r>
            <a:r>
              <a:rPr sz="1900" spc="-15" dirty="0">
                <a:solidFill>
                  <a:srgbClr val="252525"/>
                </a:solidFill>
                <a:latin typeface="Verdana"/>
                <a:cs typeface="Verdana"/>
              </a:rPr>
              <a:t>branch.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81000"/>
            <a:ext cx="83058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5800" y="1447800"/>
          <a:ext cx="7772400" cy="4933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33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724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Configurations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Common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base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Phase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Angle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5" dirty="0">
                          <a:latin typeface="Times New Roman"/>
                          <a:cs typeface="Times New Roman"/>
                        </a:rPr>
                        <a:t>Zero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(0°)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Emitter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19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terminal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Collector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Voltage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Low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(ratio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collector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current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emitter</a:t>
                      </a:r>
                      <a:r>
                        <a:rPr sz="1800" spc="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current)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Power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gain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impedence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marL="90170" marR="685165">
                        <a:lnSpc>
                          <a:spcPts val="2020"/>
                        </a:lnSpc>
                        <a:spcBef>
                          <a:spcPts val="295"/>
                        </a:spcBef>
                      </a:pPr>
                      <a:r>
                        <a:rPr sz="1800" spc="15" dirty="0">
                          <a:latin typeface="Times New Roman"/>
                          <a:cs typeface="Times New Roman"/>
                        </a:rPr>
                        <a:t>Output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ped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339" y="568959"/>
            <a:ext cx="6923405" cy="25165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170815" indent="-285750">
              <a:lnSpc>
                <a:spcPct val="101800"/>
              </a:lnSpc>
              <a:spcBef>
                <a:spcPts val="70"/>
              </a:spcBef>
              <a:buClr>
                <a:srgbClr val="829929"/>
              </a:buClr>
              <a:buSzPct val="114285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252525"/>
                </a:solidFill>
                <a:latin typeface="Verdana"/>
                <a:cs typeface="Verdana"/>
              </a:rPr>
              <a:t>To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describe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the behavior of common-base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amplifiers requires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two set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of 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characteristics:</a:t>
            </a:r>
            <a:endParaRPr sz="1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870"/>
              </a:spcBef>
              <a:buClr>
                <a:srgbClr val="829929"/>
              </a:buClr>
              <a:buSzPct val="114285"/>
              <a:buChar char="-"/>
              <a:tabLst>
                <a:tab pos="755015" algn="l"/>
                <a:tab pos="755650" algn="l"/>
              </a:tabLst>
            </a:pP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Input </a:t>
            </a:r>
            <a:r>
              <a:rPr sz="2100" baseline="3968" dirty="0">
                <a:solidFill>
                  <a:srgbClr val="252525"/>
                </a:solidFill>
                <a:latin typeface="Verdana"/>
                <a:cs typeface="Verdana"/>
              </a:rPr>
              <a:t>or driving point</a:t>
            </a:r>
            <a:r>
              <a:rPr sz="2100" spc="-22" baseline="3968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characteristics.</a:t>
            </a:r>
            <a:endParaRPr sz="2100" baseline="3968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Clr>
                <a:srgbClr val="829929"/>
              </a:buClr>
              <a:buSzPct val="114285"/>
              <a:buChar char="-"/>
              <a:tabLst>
                <a:tab pos="755015" algn="l"/>
                <a:tab pos="755650" algn="l"/>
              </a:tabLst>
            </a:pP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Output or collector</a:t>
            </a:r>
            <a:r>
              <a:rPr sz="2100" spc="7" baseline="3968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characteristics</a:t>
            </a:r>
            <a:endParaRPr sz="2100" baseline="3968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870"/>
              </a:spcBef>
              <a:buClr>
                <a:srgbClr val="829929"/>
              </a:buClr>
              <a:buSzPct val="114285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The output characteristics has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3 basic</a:t>
            </a:r>
            <a:r>
              <a:rPr sz="1400" spc="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regions:</a:t>
            </a:r>
            <a:endParaRPr sz="1400">
              <a:latin typeface="Verdana"/>
              <a:cs typeface="Verdana"/>
            </a:endParaRPr>
          </a:p>
          <a:p>
            <a:pPr marL="207645">
              <a:lnSpc>
                <a:spcPct val="100000"/>
              </a:lnSpc>
              <a:spcBef>
                <a:spcPts val="860"/>
              </a:spcBef>
              <a:tabLst>
                <a:tab pos="469265" algn="l"/>
                <a:tab pos="755015" algn="l"/>
                <a:tab pos="6804025" algn="l"/>
              </a:tabLst>
            </a:pPr>
            <a:r>
              <a:rPr sz="1600" u="heavy" dirty="0">
                <a:solidFill>
                  <a:srgbClr val="829929"/>
                </a:solidFill>
                <a:uFill>
                  <a:solidFill>
                    <a:srgbClr val="82992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u="heavy" dirty="0">
                <a:solidFill>
                  <a:srgbClr val="829929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-	</a:t>
            </a:r>
            <a:r>
              <a:rPr sz="2100" u="heavy" spc="-7" baseline="3968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Active </a:t>
            </a:r>
            <a:r>
              <a:rPr sz="2100" u="heavy" baseline="3968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region –defined </a:t>
            </a:r>
            <a:r>
              <a:rPr sz="2100" u="heavy" spc="-7" baseline="3968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by the biasing</a:t>
            </a:r>
            <a:r>
              <a:rPr sz="2100" u="heavy" spc="15" baseline="3968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 </a:t>
            </a:r>
            <a:r>
              <a:rPr sz="2100" u="heavy" spc="-7" baseline="3968" dirty="0">
                <a:solidFill>
                  <a:srgbClr val="252525"/>
                </a:solidFill>
                <a:uFill>
                  <a:solidFill>
                    <a:srgbClr val="829929"/>
                  </a:solidFill>
                </a:uFill>
                <a:latin typeface="Verdana"/>
                <a:cs typeface="Verdana"/>
              </a:rPr>
              <a:t>arrangements	</a:t>
            </a:r>
            <a:endParaRPr sz="2100" baseline="3968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750"/>
              </a:spcBef>
              <a:buClr>
                <a:srgbClr val="829929"/>
              </a:buClr>
              <a:buSzPct val="114285"/>
              <a:buChar char="-"/>
              <a:tabLst>
                <a:tab pos="755015" algn="l"/>
                <a:tab pos="755650" algn="l"/>
              </a:tabLst>
            </a:pP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Cutoff </a:t>
            </a:r>
            <a:r>
              <a:rPr sz="2100" baseline="3968" dirty="0">
                <a:solidFill>
                  <a:srgbClr val="252525"/>
                </a:solidFill>
                <a:latin typeface="Verdana"/>
                <a:cs typeface="Verdana"/>
              </a:rPr>
              <a:t>region – region where </a:t>
            </a: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the </a:t>
            </a:r>
            <a:r>
              <a:rPr sz="2100" baseline="3968" dirty="0">
                <a:solidFill>
                  <a:srgbClr val="252525"/>
                </a:solidFill>
                <a:latin typeface="Verdana"/>
                <a:cs typeface="Verdana"/>
              </a:rPr>
              <a:t>collector </a:t>
            </a: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current </a:t>
            </a:r>
            <a:r>
              <a:rPr sz="2100" spc="7" baseline="3968" dirty="0">
                <a:solidFill>
                  <a:srgbClr val="252525"/>
                </a:solidFill>
                <a:latin typeface="Verdana"/>
                <a:cs typeface="Verdana"/>
              </a:rPr>
              <a:t>is</a:t>
            </a:r>
            <a:r>
              <a:rPr sz="2100" spc="-22" baseline="3968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100" spc="-7" baseline="3968" dirty="0">
                <a:solidFill>
                  <a:srgbClr val="252525"/>
                </a:solidFill>
                <a:latin typeface="Verdana"/>
                <a:cs typeface="Verdana"/>
              </a:rPr>
              <a:t>0A</a:t>
            </a:r>
            <a:endParaRPr sz="2100" baseline="3968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850"/>
              </a:spcBef>
              <a:buClr>
                <a:srgbClr val="829929"/>
              </a:buClr>
              <a:buSzPct val="114285"/>
              <a:buChar char="-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Saturation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region- region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of the characteristics to the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left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1400" spc="-140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200" spc="-209" baseline="-24305" dirty="0">
                <a:solidFill>
                  <a:srgbClr val="252525"/>
                </a:solidFill>
                <a:latin typeface="Verdana"/>
                <a:cs typeface="Verdana"/>
              </a:rPr>
              <a:t>CB </a:t>
            </a:r>
            <a:r>
              <a:rPr sz="1400" dirty="0">
                <a:solidFill>
                  <a:srgbClr val="252525"/>
                </a:solidFill>
                <a:latin typeface="Verdana"/>
                <a:cs typeface="Verdana"/>
              </a:rPr>
              <a:t>=</a:t>
            </a:r>
            <a:r>
              <a:rPr sz="1400" spc="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Verdana"/>
                <a:cs typeface="Verdana"/>
              </a:rPr>
              <a:t>0V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7669" y="3048000"/>
            <a:ext cx="827913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47800"/>
            <a:ext cx="7620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619" y="2355850"/>
            <a:ext cx="6596380" cy="0"/>
          </a:xfrm>
          <a:custGeom>
            <a:avLst/>
            <a:gdLst/>
            <a:ahLst/>
            <a:cxnLst/>
            <a:rect l="l" t="t" r="r" b="b"/>
            <a:pathLst>
              <a:path w="6596380">
                <a:moveTo>
                  <a:pt x="0" y="0"/>
                </a:moveTo>
                <a:lnTo>
                  <a:pt x="6596380" y="0"/>
                </a:lnTo>
              </a:path>
            </a:pathLst>
          </a:custGeom>
          <a:ln w="15813">
            <a:solidFill>
              <a:srgbClr val="829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8070" y="406400"/>
            <a:ext cx="19361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20" dirty="0"/>
              <a:t>Alpha(</a:t>
            </a:r>
            <a:r>
              <a:rPr sz="4000" spc="-120" dirty="0">
                <a:latin typeface="Symbol"/>
                <a:cs typeface="Symbol"/>
              </a:rPr>
              <a:t></a:t>
            </a:r>
            <a:r>
              <a:rPr sz="4000" spc="-120" dirty="0"/>
              <a:t>):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082040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829929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2194559"/>
            <a:ext cx="7464425" cy="15786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So,</a:t>
            </a:r>
            <a:endParaRPr sz="2000">
              <a:latin typeface="Verdana"/>
              <a:cs typeface="Verdana"/>
            </a:endParaRPr>
          </a:p>
          <a:p>
            <a:pPr marL="1826260">
              <a:lnSpc>
                <a:spcPct val="100000"/>
              </a:lnSpc>
              <a:spcBef>
                <a:spcPts val="600"/>
              </a:spcBef>
            </a:pPr>
            <a:r>
              <a:rPr sz="2000" spc="-170" dirty="0">
                <a:solidFill>
                  <a:srgbClr val="829929"/>
                </a:solidFill>
                <a:latin typeface="Verdana"/>
                <a:cs typeface="Verdana"/>
              </a:rPr>
              <a:t>I</a:t>
            </a:r>
            <a:r>
              <a:rPr sz="1725" spc="-254" baseline="-24154" dirty="0">
                <a:solidFill>
                  <a:srgbClr val="829929"/>
                </a:solidFill>
                <a:latin typeface="Verdana"/>
                <a:cs typeface="Verdana"/>
              </a:rPr>
              <a:t>C </a:t>
            </a:r>
            <a:r>
              <a:rPr sz="2000" dirty="0">
                <a:solidFill>
                  <a:srgbClr val="829929"/>
                </a:solidFill>
                <a:latin typeface="Verdana"/>
                <a:cs typeface="Verdana"/>
              </a:rPr>
              <a:t>=</a:t>
            </a:r>
            <a:r>
              <a:rPr sz="2000" spc="-50" dirty="0">
                <a:solidFill>
                  <a:srgbClr val="829929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829929"/>
                </a:solidFill>
                <a:latin typeface="Symbol"/>
                <a:cs typeface="Symbol"/>
              </a:rPr>
              <a:t></a:t>
            </a:r>
            <a:r>
              <a:rPr sz="2000" spc="-105" dirty="0">
                <a:solidFill>
                  <a:srgbClr val="829929"/>
                </a:solidFill>
                <a:latin typeface="Verdana"/>
                <a:cs typeface="Verdana"/>
              </a:rPr>
              <a:t>I</a:t>
            </a:r>
            <a:r>
              <a:rPr sz="1725" spc="-157" baseline="-24154" dirty="0">
                <a:solidFill>
                  <a:srgbClr val="829929"/>
                </a:solidFill>
                <a:latin typeface="Verdana"/>
                <a:cs typeface="Verdana"/>
              </a:rPr>
              <a:t>E</a:t>
            </a:r>
            <a:endParaRPr sz="1725" baseline="-24154">
              <a:latin typeface="Verdana"/>
              <a:cs typeface="Verdana"/>
            </a:endParaRPr>
          </a:p>
          <a:p>
            <a:pPr marL="298450" marR="5080" indent="-285750">
              <a:lnSpc>
                <a:spcPct val="100000"/>
              </a:lnSpc>
              <a:spcBef>
                <a:spcPts val="1430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solidFill>
                  <a:srgbClr val="252525"/>
                </a:solidFill>
                <a:latin typeface="Verdana"/>
                <a:cs typeface="Verdana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ac situations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where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the point of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operation moves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on  the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characteristics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curve, an ac alpha defined</a:t>
            </a:r>
            <a:r>
              <a:rPr sz="2000" spc="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by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4989" y="2014220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1139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03879" y="1963420"/>
            <a:ext cx="2133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5" dirty="0">
                <a:latin typeface="Times New Roman"/>
                <a:cs typeface="Times New Roman"/>
              </a:rPr>
              <a:t>I</a:t>
            </a:r>
            <a:r>
              <a:rPr sz="1250" spc="20" dirty="0">
                <a:latin typeface="Times New Roman"/>
                <a:cs typeface="Times New Roman"/>
              </a:rPr>
              <a:t>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289" y="1057910"/>
            <a:ext cx="7153275" cy="11633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2730"/>
              </a:lnSpc>
              <a:spcBef>
                <a:spcPts val="245"/>
              </a:spcBef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In the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dc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mode the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level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2000" spc="-155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232" baseline="-24154" dirty="0">
                <a:solidFill>
                  <a:srgbClr val="252525"/>
                </a:solidFill>
                <a:latin typeface="Verdana"/>
                <a:cs typeface="Verdana"/>
              </a:rPr>
              <a:t>C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and </a:t>
            </a:r>
            <a:r>
              <a:rPr sz="2000" spc="-155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725" spc="-232" baseline="-24154" dirty="0">
                <a:solidFill>
                  <a:srgbClr val="252525"/>
                </a:solidFill>
                <a:latin typeface="Verdana"/>
                <a:cs typeface="Verdana"/>
              </a:rPr>
              <a:t>E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due to the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majority  carriers are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related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by a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quantity called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alpha</a:t>
            </a:r>
            <a:endParaRPr sz="2000">
              <a:latin typeface="Verdana"/>
              <a:cs typeface="Verdana"/>
            </a:endParaRPr>
          </a:p>
          <a:p>
            <a:pPr marL="2063750">
              <a:lnSpc>
                <a:spcPts val="1255"/>
              </a:lnSpc>
            </a:pPr>
            <a:r>
              <a:rPr sz="2200" spc="-15" dirty="0">
                <a:latin typeface="Times New Roman"/>
                <a:cs typeface="Times New Roman"/>
              </a:rPr>
              <a:t>I</a:t>
            </a:r>
            <a:r>
              <a:rPr sz="1250" spc="-15" dirty="0"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  <a:p>
            <a:pPr marL="1555115">
              <a:lnSpc>
                <a:spcPts val="2100"/>
              </a:lnSpc>
            </a:pPr>
            <a:r>
              <a:rPr sz="2000" spc="100" dirty="0">
                <a:solidFill>
                  <a:srgbClr val="252525"/>
                </a:solidFill>
                <a:latin typeface="Symbol"/>
                <a:cs typeface="Symbol"/>
              </a:rPr>
              <a:t></a:t>
            </a:r>
            <a:r>
              <a:rPr sz="2000" spc="100" dirty="0">
                <a:solidFill>
                  <a:srgbClr val="252525"/>
                </a:solidFill>
                <a:latin typeface="Times New Roman"/>
                <a:cs typeface="Times New Roman"/>
              </a:rPr>
              <a:t>=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40" y="4044691"/>
            <a:ext cx="7595234" cy="197675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925570">
              <a:lnSpc>
                <a:spcPct val="100000"/>
              </a:lnSpc>
              <a:spcBef>
                <a:spcPts val="1500"/>
              </a:spcBef>
            </a:pPr>
            <a:r>
              <a:rPr sz="2050" spc="-30" dirty="0">
                <a:latin typeface="Symbol"/>
                <a:cs typeface="Symbol"/>
              </a:rPr>
              <a:t></a:t>
            </a:r>
            <a:r>
              <a:rPr sz="2050" spc="-3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1889"/>
              </a:spcBef>
              <a:buClr>
                <a:srgbClr val="829929"/>
              </a:buClr>
              <a:buSzPct val="1150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Alpha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common base current gain factor that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shows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the  efficiency by calculating the current percent from  current flow from emitter to </a:t>
            </a:r>
            <a:r>
              <a:rPr sz="2000" spc="-25" dirty="0">
                <a:solidFill>
                  <a:srgbClr val="252525"/>
                </a:solidFill>
                <a:latin typeface="Verdana"/>
                <a:cs typeface="Verdana"/>
              </a:rPr>
              <a:t>collector.The </a:t>
            </a:r>
            <a:r>
              <a:rPr sz="2000" spc="-10" dirty="0">
                <a:solidFill>
                  <a:srgbClr val="252525"/>
                </a:solidFill>
                <a:latin typeface="Verdana"/>
                <a:cs typeface="Verdana"/>
              </a:rPr>
              <a:t>value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of </a:t>
            </a:r>
            <a:r>
              <a:rPr sz="2000" dirty="0">
                <a:solidFill>
                  <a:srgbClr val="252525"/>
                </a:solidFill>
                <a:latin typeface="Symbol"/>
                <a:cs typeface="Symbol"/>
              </a:rPr>
              <a:t>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is  typical from 0.9 </a:t>
            </a:r>
            <a:r>
              <a:rPr sz="2000" dirty="0">
                <a:solidFill>
                  <a:srgbClr val="252525"/>
                </a:solidFill>
                <a:latin typeface="Verdana"/>
                <a:cs typeface="Verdana"/>
              </a:rPr>
              <a:t>~</a:t>
            </a:r>
            <a:r>
              <a:rPr sz="2000" spc="15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/>
                <a:cs typeface="Verdana"/>
              </a:rPr>
              <a:t>0.998.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4179" y="3907641"/>
            <a:ext cx="80391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75" baseline="-14550" dirty="0">
                <a:latin typeface="Symbol"/>
                <a:cs typeface="Symbol"/>
              </a:rPr>
              <a:t></a:t>
            </a:r>
            <a:r>
              <a:rPr sz="3150" spc="-75" baseline="-14550" dirty="0">
                <a:latin typeface="Times New Roman"/>
                <a:cs typeface="Times New Roman"/>
              </a:rPr>
              <a:t> </a:t>
            </a:r>
            <a:r>
              <a:rPr sz="3075" spc="-22" baseline="-29810" dirty="0">
                <a:latin typeface="Symbol"/>
                <a:cs typeface="Symbol"/>
              </a:rPr>
              <a:t></a:t>
            </a:r>
            <a:r>
              <a:rPr sz="3075" spc="7" baseline="-29810" dirty="0">
                <a:latin typeface="Times New Roman"/>
                <a:cs typeface="Times New Roman"/>
              </a:rPr>
              <a:t> </a:t>
            </a:r>
            <a:r>
              <a:rPr sz="2050" u="sng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</a:t>
            </a:r>
            <a:r>
              <a:rPr sz="205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2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672</Words>
  <Application>Microsoft Office PowerPoint</Application>
  <PresentationFormat>On-screen Show (4:3)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Symbol</vt:lpstr>
      <vt:lpstr>Times New Roman</vt:lpstr>
      <vt:lpstr>Verdana</vt:lpstr>
      <vt:lpstr>Office Theme</vt:lpstr>
      <vt:lpstr>Introduction of BJT:</vt:lpstr>
      <vt:lpstr>Transistor Construction</vt:lpstr>
      <vt:lpstr>Common-Base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Alpha():</vt:lpstr>
      <vt:lpstr>PowerPoint Presentation</vt:lpstr>
      <vt:lpstr>PowerPoint Presentation</vt:lpstr>
      <vt:lpstr>Common-Emitter Configuration</vt:lpstr>
      <vt:lpstr>Proper Biasing common-emitter configuration in active region</vt:lpstr>
      <vt:lpstr>PowerPoint Presentation</vt:lpstr>
      <vt:lpstr>IB is microamperes compared  to miliamperes of IC.</vt:lpstr>
      <vt:lpstr>Output characteristics</vt:lpstr>
      <vt:lpstr>PowerPoint Presentation</vt:lpstr>
      <vt:lpstr>PowerPoint Presentation</vt:lpstr>
      <vt:lpstr>PowerPoint Presentation</vt:lpstr>
      <vt:lpstr>PowerPoint Presentation</vt:lpstr>
      <vt:lpstr>Relationship analysis between α and β</vt:lpstr>
      <vt:lpstr>Common – Collector Configuration</vt:lpstr>
      <vt:lpstr>PowerPoint Presentation</vt:lpstr>
      <vt:lpstr>Characteristics of Common  Collector: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dell</cp:lastModifiedBy>
  <cp:revision>19</cp:revision>
  <dcterms:created xsi:type="dcterms:W3CDTF">2019-04-05T06:52:17Z</dcterms:created>
  <dcterms:modified xsi:type="dcterms:W3CDTF">2020-05-02T12:12:25Z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2017-02-28T00:00:00Z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2019-04-05T00:00:00Z</vt:filetime>
  </property>
</Properties>
</file>